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ileron Ultra-Bold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  <p:embeddedFont>
      <p:font typeface="Open Sans Bold Italics" panose="020B0604020202020204" charset="0"/>
      <p:regular r:id="rId22"/>
    </p:embeddedFont>
    <p:embeddedFont>
      <p:font typeface="Open Sans Italic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svg"/><Relationship Id="rId7" Type="http://schemas.openxmlformats.org/officeDocument/2006/relationships/image" Target="../media/image2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5.svg"/><Relationship Id="rId7" Type="http://schemas.openxmlformats.org/officeDocument/2006/relationships/image" Target="../media/image2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6.svg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sv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4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95874" y="-6560993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0" y="0"/>
                </a:moveTo>
                <a:lnTo>
                  <a:pt x="8801776" y="0"/>
                </a:lnTo>
                <a:lnTo>
                  <a:pt x="8801776" y="8633723"/>
                </a:lnTo>
                <a:lnTo>
                  <a:pt x="0" y="8633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8221" y="248545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0726" y="7270652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354733" y="-626799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653399" y="2072730"/>
            <a:ext cx="752503" cy="732122"/>
          </a:xfrm>
          <a:custGeom>
            <a:avLst/>
            <a:gdLst/>
            <a:ahLst/>
            <a:cxnLst/>
            <a:rect l="l" t="t" r="r" b="b"/>
            <a:pathLst>
              <a:path w="752503" h="732122">
                <a:moveTo>
                  <a:pt x="0" y="0"/>
                </a:moveTo>
                <a:lnTo>
                  <a:pt x="752503" y="0"/>
                </a:lnTo>
                <a:lnTo>
                  <a:pt x="752503" y="732122"/>
                </a:lnTo>
                <a:lnTo>
                  <a:pt x="0" y="732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951289" y="1371052"/>
            <a:ext cx="806889" cy="785036"/>
          </a:xfrm>
          <a:custGeom>
            <a:avLst/>
            <a:gdLst/>
            <a:ahLst/>
            <a:cxnLst/>
            <a:rect l="l" t="t" r="r" b="b"/>
            <a:pathLst>
              <a:path w="806889" h="785036">
                <a:moveTo>
                  <a:pt x="0" y="0"/>
                </a:moveTo>
                <a:lnTo>
                  <a:pt x="806889" y="0"/>
                </a:lnTo>
                <a:lnTo>
                  <a:pt x="806889" y="785036"/>
                </a:lnTo>
                <a:lnTo>
                  <a:pt x="0" y="785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892878" y="7897290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42229" y="2984716"/>
            <a:ext cx="110332" cy="3535583"/>
            <a:chOff x="0" y="0"/>
            <a:chExt cx="29059" cy="9311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059" cy="931182"/>
            </a:xfrm>
            <a:custGeom>
              <a:avLst/>
              <a:gdLst/>
              <a:ahLst/>
              <a:cxnLst/>
              <a:rect l="l" t="t" r="r" b="b"/>
              <a:pathLst>
                <a:path w="29059" h="931182">
                  <a:moveTo>
                    <a:pt x="14529" y="0"/>
                  </a:moveTo>
                  <a:lnTo>
                    <a:pt x="14529" y="0"/>
                  </a:lnTo>
                  <a:cubicBezTo>
                    <a:pt x="22554" y="0"/>
                    <a:pt x="29059" y="6505"/>
                    <a:pt x="29059" y="14529"/>
                  </a:cubicBezTo>
                  <a:lnTo>
                    <a:pt x="29059" y="916653"/>
                  </a:lnTo>
                  <a:cubicBezTo>
                    <a:pt x="29059" y="920506"/>
                    <a:pt x="27528" y="924202"/>
                    <a:pt x="24803" y="926927"/>
                  </a:cubicBezTo>
                  <a:cubicBezTo>
                    <a:pt x="22078" y="929652"/>
                    <a:pt x="18383" y="931182"/>
                    <a:pt x="14529" y="931182"/>
                  </a:cubicBezTo>
                  <a:lnTo>
                    <a:pt x="14529" y="931182"/>
                  </a:lnTo>
                  <a:cubicBezTo>
                    <a:pt x="10676" y="931182"/>
                    <a:pt x="6980" y="929652"/>
                    <a:pt x="4256" y="926927"/>
                  </a:cubicBezTo>
                  <a:cubicBezTo>
                    <a:pt x="1531" y="924202"/>
                    <a:pt x="0" y="920506"/>
                    <a:pt x="0" y="916653"/>
                  </a:cubicBezTo>
                  <a:lnTo>
                    <a:pt x="0" y="14529"/>
                  </a:lnTo>
                  <a:cubicBezTo>
                    <a:pt x="0" y="10676"/>
                    <a:pt x="1531" y="6980"/>
                    <a:pt x="4256" y="4256"/>
                  </a:cubicBezTo>
                  <a:cubicBezTo>
                    <a:pt x="6980" y="1531"/>
                    <a:pt x="10676" y="0"/>
                    <a:pt x="14529" y="0"/>
                  </a:cubicBezTo>
                  <a:close/>
                </a:path>
              </a:pathLst>
            </a:custGeom>
            <a:solidFill>
              <a:srgbClr val="1E5B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9059" cy="95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089040" y="3468153"/>
            <a:ext cx="4669138" cy="3159567"/>
          </a:xfrm>
          <a:custGeom>
            <a:avLst/>
            <a:gdLst/>
            <a:ahLst/>
            <a:cxnLst/>
            <a:rect l="l" t="t" r="r" b="b"/>
            <a:pathLst>
              <a:path w="4669138" h="3159567">
                <a:moveTo>
                  <a:pt x="0" y="0"/>
                </a:moveTo>
                <a:lnTo>
                  <a:pt x="4669138" y="0"/>
                </a:lnTo>
                <a:lnTo>
                  <a:pt x="4669138" y="3159567"/>
                </a:lnTo>
                <a:lnTo>
                  <a:pt x="0" y="3159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819835" y="3273754"/>
            <a:ext cx="10677306" cy="202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2"/>
              </a:lnSpc>
            </a:pPr>
            <a:r>
              <a:rPr lang="en-US" sz="5816">
                <a:solidFill>
                  <a:srgbClr val="1E5B82"/>
                </a:solidFill>
                <a:latin typeface="Open Sans Bold"/>
              </a:rPr>
              <a:t>Detection of Lung Diseases using Deep Learning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6748" y="5908589"/>
            <a:ext cx="12764415" cy="1362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5"/>
              </a:lnSpc>
            </a:pPr>
            <a:r>
              <a:rPr lang="en-US" sz="3897">
                <a:solidFill>
                  <a:srgbClr val="5271FF"/>
                </a:solidFill>
                <a:latin typeface="Open Sans Bold"/>
              </a:rPr>
              <a:t>Does a patient have either COVID-19  or Pneumonia?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626" y="3835980"/>
            <a:ext cx="4611296" cy="3846352"/>
            <a:chOff x="0" y="0"/>
            <a:chExt cx="1214498" cy="1013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4498" cy="1013031"/>
            </a:xfrm>
            <a:custGeom>
              <a:avLst/>
              <a:gdLst/>
              <a:ahLst/>
              <a:cxnLst/>
              <a:rect l="l" t="t" r="r" b="b"/>
              <a:pathLst>
                <a:path w="1214498" h="1013031">
                  <a:moveTo>
                    <a:pt x="57083" y="0"/>
                  </a:moveTo>
                  <a:lnTo>
                    <a:pt x="1157415" y="0"/>
                  </a:lnTo>
                  <a:cubicBezTo>
                    <a:pt x="1188941" y="0"/>
                    <a:pt x="1214498" y="25557"/>
                    <a:pt x="1214498" y="57083"/>
                  </a:cubicBezTo>
                  <a:lnTo>
                    <a:pt x="1214498" y="955948"/>
                  </a:lnTo>
                  <a:cubicBezTo>
                    <a:pt x="1214498" y="971088"/>
                    <a:pt x="1208484" y="985607"/>
                    <a:pt x="1197779" y="996312"/>
                  </a:cubicBezTo>
                  <a:cubicBezTo>
                    <a:pt x="1187073" y="1007017"/>
                    <a:pt x="1172554" y="1013031"/>
                    <a:pt x="1157415" y="1013031"/>
                  </a:cubicBezTo>
                  <a:lnTo>
                    <a:pt x="57083" y="1013031"/>
                  </a:lnTo>
                  <a:cubicBezTo>
                    <a:pt x="41943" y="1013031"/>
                    <a:pt x="27424" y="1007017"/>
                    <a:pt x="16719" y="996312"/>
                  </a:cubicBezTo>
                  <a:cubicBezTo>
                    <a:pt x="6014" y="985607"/>
                    <a:pt x="0" y="971088"/>
                    <a:pt x="0" y="955948"/>
                  </a:cubicBezTo>
                  <a:lnTo>
                    <a:pt x="0" y="57083"/>
                  </a:lnTo>
                  <a:cubicBezTo>
                    <a:pt x="0" y="41943"/>
                    <a:pt x="6014" y="27424"/>
                    <a:pt x="16719" y="16719"/>
                  </a:cubicBezTo>
                  <a:cubicBezTo>
                    <a:pt x="27424" y="6014"/>
                    <a:pt x="41943" y="0"/>
                    <a:pt x="57083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14498" cy="1041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699886" y="4081199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5185135" y="3848861"/>
            <a:ext cx="6622549" cy="3846352"/>
            <a:chOff x="0" y="0"/>
            <a:chExt cx="1744210" cy="10130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4210" cy="1013031"/>
            </a:xfrm>
            <a:custGeom>
              <a:avLst/>
              <a:gdLst/>
              <a:ahLst/>
              <a:cxnLst/>
              <a:rect l="l" t="t" r="r" b="b"/>
              <a:pathLst>
                <a:path w="1744210" h="1013031">
                  <a:moveTo>
                    <a:pt x="39747" y="0"/>
                  </a:moveTo>
                  <a:lnTo>
                    <a:pt x="1704464" y="0"/>
                  </a:lnTo>
                  <a:cubicBezTo>
                    <a:pt x="1715005" y="0"/>
                    <a:pt x="1725115" y="4188"/>
                    <a:pt x="1732569" y="11642"/>
                  </a:cubicBezTo>
                  <a:cubicBezTo>
                    <a:pt x="1740023" y="19096"/>
                    <a:pt x="1744210" y="29205"/>
                    <a:pt x="1744210" y="39747"/>
                  </a:cubicBezTo>
                  <a:lnTo>
                    <a:pt x="1744210" y="973284"/>
                  </a:lnTo>
                  <a:cubicBezTo>
                    <a:pt x="1744210" y="995236"/>
                    <a:pt x="1726415" y="1013031"/>
                    <a:pt x="1704464" y="1013031"/>
                  </a:cubicBezTo>
                  <a:lnTo>
                    <a:pt x="39747" y="1013031"/>
                  </a:lnTo>
                  <a:cubicBezTo>
                    <a:pt x="17795" y="1013031"/>
                    <a:pt x="0" y="995236"/>
                    <a:pt x="0" y="973284"/>
                  </a:cubicBezTo>
                  <a:lnTo>
                    <a:pt x="0" y="39747"/>
                  </a:lnTo>
                  <a:cubicBezTo>
                    <a:pt x="0" y="17795"/>
                    <a:pt x="17795" y="0"/>
                    <a:pt x="39747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44210" cy="1041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81860" y="4309055"/>
            <a:ext cx="6429100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2C92D5"/>
                </a:solidFill>
                <a:latin typeface="Open Sans"/>
              </a:rPr>
              <a:t>50 epochs</a:t>
            </a: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2C92D5"/>
                </a:solidFill>
                <a:latin typeface="Open Sans"/>
              </a:rPr>
              <a:t>Batch size 32</a:t>
            </a: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2C92D5"/>
                </a:solidFill>
                <a:latin typeface="Open Sans"/>
              </a:rPr>
              <a:t>Using Learning Rate Reduction with 0.0010 as the starting learning rate</a:t>
            </a: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2C92D5"/>
                </a:solidFill>
                <a:latin typeface="Open Sans"/>
              </a:rPr>
              <a:t>Early stopping was implemented to prevent overfitting    </a:t>
            </a:r>
          </a:p>
          <a:p>
            <a:pPr algn="r">
              <a:lnSpc>
                <a:spcPts val="3780"/>
              </a:lnSpc>
            </a:pPr>
            <a:endParaRPr lang="en-US" sz="2700">
              <a:solidFill>
                <a:srgbClr val="2C92D5"/>
              </a:solidFill>
              <a:latin typeface="Open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2064859" y="3469675"/>
            <a:ext cx="5956834" cy="4724400"/>
            <a:chOff x="0" y="0"/>
            <a:chExt cx="1568878" cy="12442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8878" cy="1244286"/>
            </a:xfrm>
            <a:custGeom>
              <a:avLst/>
              <a:gdLst/>
              <a:ahLst/>
              <a:cxnLst/>
              <a:rect l="l" t="t" r="r" b="b"/>
              <a:pathLst>
                <a:path w="1568878" h="1244286">
                  <a:moveTo>
                    <a:pt x="44189" y="0"/>
                  </a:moveTo>
                  <a:lnTo>
                    <a:pt x="1524689" y="0"/>
                  </a:lnTo>
                  <a:cubicBezTo>
                    <a:pt x="1549094" y="0"/>
                    <a:pt x="1568878" y="19784"/>
                    <a:pt x="1568878" y="44189"/>
                  </a:cubicBezTo>
                  <a:lnTo>
                    <a:pt x="1568878" y="1200098"/>
                  </a:lnTo>
                  <a:cubicBezTo>
                    <a:pt x="1568878" y="1224502"/>
                    <a:pt x="1549094" y="1244286"/>
                    <a:pt x="1524689" y="1244286"/>
                  </a:cubicBezTo>
                  <a:lnTo>
                    <a:pt x="44189" y="1244286"/>
                  </a:lnTo>
                  <a:cubicBezTo>
                    <a:pt x="19784" y="1244286"/>
                    <a:pt x="0" y="1224502"/>
                    <a:pt x="0" y="1200098"/>
                  </a:cubicBezTo>
                  <a:lnTo>
                    <a:pt x="0" y="44189"/>
                  </a:lnTo>
                  <a:cubicBezTo>
                    <a:pt x="0" y="19784"/>
                    <a:pt x="19784" y="0"/>
                    <a:pt x="44189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68878" cy="1272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13906" y="555987"/>
            <a:ext cx="1349232" cy="1314377"/>
          </a:xfrm>
          <a:custGeom>
            <a:avLst/>
            <a:gdLst/>
            <a:ahLst/>
            <a:cxnLst/>
            <a:rect l="l" t="t" r="r" b="b"/>
            <a:pathLst>
              <a:path w="1349232" h="1314377">
                <a:moveTo>
                  <a:pt x="0" y="0"/>
                </a:moveTo>
                <a:lnTo>
                  <a:pt x="1349232" y="0"/>
                </a:lnTo>
                <a:lnTo>
                  <a:pt x="1349232" y="1314376"/>
                </a:lnTo>
                <a:lnTo>
                  <a:pt x="0" y="131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399865" y="8546500"/>
            <a:ext cx="1271949" cy="1237501"/>
          </a:xfrm>
          <a:custGeom>
            <a:avLst/>
            <a:gdLst/>
            <a:ahLst/>
            <a:cxnLst/>
            <a:rect l="l" t="t" r="r" b="b"/>
            <a:pathLst>
              <a:path w="1271949" h="1237501">
                <a:moveTo>
                  <a:pt x="0" y="0"/>
                </a:moveTo>
                <a:lnTo>
                  <a:pt x="1271949" y="0"/>
                </a:lnTo>
                <a:lnTo>
                  <a:pt x="1271949" y="1237501"/>
                </a:lnTo>
                <a:lnTo>
                  <a:pt x="0" y="123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788855" y="8223830"/>
            <a:ext cx="1014774" cy="987291"/>
          </a:xfrm>
          <a:custGeom>
            <a:avLst/>
            <a:gdLst/>
            <a:ahLst/>
            <a:cxnLst/>
            <a:rect l="l" t="t" r="r" b="b"/>
            <a:pathLst>
              <a:path w="1014774" h="987291">
                <a:moveTo>
                  <a:pt x="0" y="0"/>
                </a:moveTo>
                <a:lnTo>
                  <a:pt x="1014775" y="0"/>
                </a:lnTo>
                <a:lnTo>
                  <a:pt x="1014775" y="987291"/>
                </a:lnTo>
                <a:lnTo>
                  <a:pt x="0" y="987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27819" y="244731"/>
            <a:ext cx="12894202" cy="1306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14"/>
              </a:lnSpc>
            </a:pPr>
            <a:r>
              <a:rPr lang="en-US" sz="7796" dirty="0">
                <a:solidFill>
                  <a:srgbClr val="AFDCF6"/>
                </a:solidFill>
                <a:latin typeface="Open Sans Bold"/>
              </a:rPr>
              <a:t>Training and Evaluation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30660" y="2032563"/>
            <a:ext cx="4131163" cy="100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37C9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7692" y="4309055"/>
            <a:ext cx="4131163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2C92D5"/>
                </a:solidFill>
                <a:latin typeface="Open Sans"/>
              </a:rPr>
              <a:t>50 epochs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2C92D5"/>
                </a:solidFill>
                <a:latin typeface="Open Sans"/>
              </a:rPr>
              <a:t>Batch size 32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2C92D5"/>
                </a:solidFill>
                <a:latin typeface="Open Sans"/>
              </a:rPr>
              <a:t>Using Learning Rate Reduction with 0.0010 as the starting learning rate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7626" y="3769305"/>
            <a:ext cx="413116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5E7C8F"/>
                </a:solidFill>
                <a:latin typeface="Open Sans Bold"/>
              </a:rPr>
              <a:t>Version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6717" y="3146143"/>
            <a:ext cx="48022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using normal dataset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19003" y="3146143"/>
            <a:ext cx="58024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using preprocessed dataset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91945" y="3769305"/>
            <a:ext cx="265654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5A7B8F"/>
                </a:solidFill>
                <a:latin typeface="Open Sans Bold"/>
              </a:rPr>
              <a:t>Version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37437" y="2040854"/>
            <a:ext cx="4606956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37C9EF"/>
                </a:solidFill>
                <a:latin typeface="Open Sans Bold"/>
              </a:rPr>
              <a:t>Model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12509" y="3649834"/>
            <a:ext cx="5456813" cy="4189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989" lvl="1" indent="-288494" algn="just">
              <a:lnSpc>
                <a:spcPts val="3741"/>
              </a:lnSpc>
              <a:buFont typeface="Arial"/>
              <a:buChar char="•"/>
            </a:pPr>
            <a:r>
              <a:rPr lang="en-US" sz="2672" dirty="0">
                <a:solidFill>
                  <a:srgbClr val="2C92D5"/>
                </a:solidFill>
                <a:latin typeface="Open Sans"/>
              </a:rPr>
              <a:t>50 epochs</a:t>
            </a:r>
          </a:p>
          <a:p>
            <a:pPr marL="576989" lvl="1" indent="-288494" algn="just">
              <a:lnSpc>
                <a:spcPts val="3741"/>
              </a:lnSpc>
              <a:buFont typeface="Arial"/>
              <a:buChar char="•"/>
            </a:pPr>
            <a:r>
              <a:rPr lang="en-US" sz="2672" dirty="0">
                <a:solidFill>
                  <a:srgbClr val="2C92D5"/>
                </a:solidFill>
                <a:latin typeface="Open Sans"/>
              </a:rPr>
              <a:t>Batch size 32</a:t>
            </a:r>
          </a:p>
          <a:p>
            <a:pPr marL="576989" lvl="1" indent="-288494" algn="just">
              <a:lnSpc>
                <a:spcPts val="3741"/>
              </a:lnSpc>
              <a:buFont typeface="Arial"/>
              <a:buChar char="•"/>
            </a:pPr>
            <a:r>
              <a:rPr lang="en-US" sz="2672" dirty="0">
                <a:solidFill>
                  <a:srgbClr val="2C92D5"/>
                </a:solidFill>
                <a:latin typeface="Open Sans"/>
              </a:rPr>
              <a:t>Using Learning Rate Reduction with 0.0010 as the starting learning rate</a:t>
            </a:r>
          </a:p>
          <a:p>
            <a:pPr marL="576989" lvl="1" indent="-288494" algn="just">
              <a:lnSpc>
                <a:spcPts val="3741"/>
              </a:lnSpc>
              <a:buFont typeface="Arial"/>
              <a:buChar char="•"/>
            </a:pPr>
            <a:r>
              <a:rPr lang="en-US" sz="2672" dirty="0">
                <a:solidFill>
                  <a:srgbClr val="2C92D5"/>
                </a:solidFill>
                <a:latin typeface="Open Sans"/>
              </a:rPr>
              <a:t>Early stopping and learning rate reduction were implemented to prevent overfitting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6808" y="1181167"/>
            <a:ext cx="6395815" cy="5852203"/>
          </a:xfrm>
          <a:custGeom>
            <a:avLst/>
            <a:gdLst/>
            <a:ahLst/>
            <a:cxnLst/>
            <a:rect l="l" t="t" r="r" b="b"/>
            <a:pathLst>
              <a:path w="6395815" h="5852203">
                <a:moveTo>
                  <a:pt x="0" y="0"/>
                </a:moveTo>
                <a:lnTo>
                  <a:pt x="6395815" y="0"/>
                </a:lnTo>
                <a:lnTo>
                  <a:pt x="6395815" y="5852203"/>
                </a:lnTo>
                <a:lnTo>
                  <a:pt x="0" y="585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4" t="-5163" r="-5669" b="-516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8945678"/>
            <a:ext cx="18288000" cy="2753631"/>
            <a:chOff x="0" y="0"/>
            <a:chExt cx="4991957" cy="751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91957" cy="751641"/>
            </a:xfrm>
            <a:custGeom>
              <a:avLst/>
              <a:gdLst/>
              <a:ahLst/>
              <a:cxnLst/>
              <a:rect l="l" t="t" r="r" b="b"/>
              <a:pathLst>
                <a:path w="4991957" h="751641">
                  <a:moveTo>
                    <a:pt x="0" y="0"/>
                  </a:moveTo>
                  <a:lnTo>
                    <a:pt x="4991957" y="0"/>
                  </a:lnTo>
                  <a:lnTo>
                    <a:pt x="4991957" y="751641"/>
                  </a:lnTo>
                  <a:lnTo>
                    <a:pt x="0" y="751641"/>
                  </a:lnTo>
                  <a:close/>
                </a:path>
              </a:pathLst>
            </a:custGeom>
            <a:solidFill>
              <a:srgbClr val="AFDC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991957" cy="78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41172" y="1105481"/>
            <a:ext cx="6950700" cy="6003574"/>
          </a:xfrm>
          <a:custGeom>
            <a:avLst/>
            <a:gdLst/>
            <a:ahLst/>
            <a:cxnLst/>
            <a:rect l="l" t="t" r="r" b="b"/>
            <a:pathLst>
              <a:path w="6950700" h="6003574">
                <a:moveTo>
                  <a:pt x="0" y="0"/>
                </a:moveTo>
                <a:lnTo>
                  <a:pt x="6950700" y="0"/>
                </a:lnTo>
                <a:lnTo>
                  <a:pt x="6950700" y="6003574"/>
                </a:lnTo>
                <a:lnTo>
                  <a:pt x="0" y="6003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72" t="-63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2448" y="8691110"/>
            <a:ext cx="4234352" cy="1601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17"/>
              </a:lnSpc>
            </a:pPr>
            <a:r>
              <a:rPr lang="en-US" sz="9369" dirty="0">
                <a:solidFill>
                  <a:srgbClr val="1A4D6D"/>
                </a:solidFill>
                <a:latin typeface="Open Sans Bold"/>
              </a:rPr>
              <a:t>Result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40817" y="266700"/>
            <a:ext cx="236779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20D14"/>
                </a:solidFill>
                <a:latin typeface="Open Sans"/>
              </a:rPr>
              <a:t>Accuracy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97781" y="247650"/>
            <a:ext cx="1265409" cy="78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3"/>
              </a:lnSpc>
            </a:pPr>
            <a:r>
              <a:rPr lang="en-US" sz="4574">
                <a:solidFill>
                  <a:srgbClr val="030F17"/>
                </a:solidFill>
                <a:latin typeface="Open Sans"/>
              </a:rPr>
              <a:t>Loss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85200" y="9570586"/>
            <a:ext cx="4424714" cy="64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4"/>
              </a:lnSpc>
            </a:pPr>
            <a:r>
              <a:rPr lang="en-US" sz="3717" dirty="0">
                <a:solidFill>
                  <a:srgbClr val="030F17"/>
                </a:solidFill>
                <a:latin typeface="Open Sans"/>
              </a:rPr>
              <a:t>Accuracy and  Loss</a:t>
            </a:r>
            <a:r>
              <a:rPr lang="en-US" sz="3717" dirty="0">
                <a:solidFill>
                  <a:srgbClr val="2B3E92"/>
                </a:solidFill>
                <a:latin typeface="Open Sans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39600" y="8935385"/>
            <a:ext cx="5181005" cy="71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4205" dirty="0">
                <a:solidFill>
                  <a:srgbClr val="2B3E92"/>
                </a:solidFill>
                <a:latin typeface="Open Sans Bold"/>
              </a:rPr>
              <a:t>Module 1 version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84489" y="7260245"/>
            <a:ext cx="4335569" cy="1429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99.55% on training</a:t>
            </a:r>
          </a:p>
          <a:p>
            <a:pPr algn="ctr">
              <a:lnSpc>
                <a:spcPts val="3783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   99.68% on validation</a:t>
            </a:r>
          </a:p>
          <a:p>
            <a:pPr algn="ctr">
              <a:lnSpc>
                <a:spcPts val="3783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96.05% on testing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75277" y="7243863"/>
            <a:ext cx="4775826" cy="1467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0.0179 on training</a:t>
            </a:r>
          </a:p>
          <a:p>
            <a:pPr algn="ctr">
              <a:lnSpc>
                <a:spcPts val="3877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  0.265 on validation</a:t>
            </a:r>
          </a:p>
          <a:p>
            <a:pPr algn="ctr">
              <a:lnSpc>
                <a:spcPts val="3877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0.2041 on testing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24638" y="1252571"/>
            <a:ext cx="6436176" cy="5337163"/>
          </a:xfrm>
          <a:custGeom>
            <a:avLst/>
            <a:gdLst/>
            <a:ahLst/>
            <a:cxnLst/>
            <a:rect l="l" t="t" r="r" b="b"/>
            <a:pathLst>
              <a:path w="6436176" h="5337163">
                <a:moveTo>
                  <a:pt x="0" y="0"/>
                </a:moveTo>
                <a:lnTo>
                  <a:pt x="6436176" y="0"/>
                </a:lnTo>
                <a:lnTo>
                  <a:pt x="6436176" y="5337163"/>
                </a:lnTo>
                <a:lnTo>
                  <a:pt x="0" y="533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8821" y="1252571"/>
            <a:ext cx="6521561" cy="5656319"/>
          </a:xfrm>
          <a:custGeom>
            <a:avLst/>
            <a:gdLst/>
            <a:ahLst/>
            <a:cxnLst/>
            <a:rect l="l" t="t" r="r" b="b"/>
            <a:pathLst>
              <a:path w="6521561" h="5656319">
                <a:moveTo>
                  <a:pt x="0" y="0"/>
                </a:moveTo>
                <a:lnTo>
                  <a:pt x="6521561" y="0"/>
                </a:lnTo>
                <a:lnTo>
                  <a:pt x="6521561" y="5656319"/>
                </a:lnTo>
                <a:lnTo>
                  <a:pt x="0" y="5656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8" b="-1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40817" y="266700"/>
            <a:ext cx="236779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20D14"/>
                </a:solidFill>
                <a:latin typeface="Open Sans"/>
              </a:rPr>
              <a:t>Accuracy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97781" y="247650"/>
            <a:ext cx="1265409" cy="78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3"/>
              </a:lnSpc>
            </a:pPr>
            <a:r>
              <a:rPr lang="en-US" sz="4574">
                <a:solidFill>
                  <a:srgbClr val="030F17"/>
                </a:solidFill>
                <a:latin typeface="Open Sans"/>
              </a:rPr>
              <a:t>Loss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5890" y="7005587"/>
            <a:ext cx="4357651" cy="171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7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97.65% on training</a:t>
            </a:r>
          </a:p>
          <a:p>
            <a:pPr algn="ctr">
              <a:lnSpc>
                <a:spcPts val="4597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   95.51% on validation</a:t>
            </a:r>
          </a:p>
          <a:p>
            <a:pPr algn="ctr">
              <a:lnSpc>
                <a:spcPts val="4597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95.29% on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40918" y="6920131"/>
            <a:ext cx="429053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0.0556 on training</a:t>
            </a: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  0.1825 on validation</a:t>
            </a: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0.2681 on testing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8948285"/>
            <a:ext cx="18288000" cy="2753631"/>
            <a:chOff x="0" y="0"/>
            <a:chExt cx="4991957" cy="7516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91957" cy="751641"/>
            </a:xfrm>
            <a:custGeom>
              <a:avLst/>
              <a:gdLst/>
              <a:ahLst/>
              <a:cxnLst/>
              <a:rect l="l" t="t" r="r" b="b"/>
              <a:pathLst>
                <a:path w="4991957" h="751641">
                  <a:moveTo>
                    <a:pt x="0" y="0"/>
                  </a:moveTo>
                  <a:lnTo>
                    <a:pt x="4991957" y="0"/>
                  </a:lnTo>
                  <a:lnTo>
                    <a:pt x="4991957" y="751641"/>
                  </a:lnTo>
                  <a:lnTo>
                    <a:pt x="0" y="751641"/>
                  </a:lnTo>
                  <a:close/>
                </a:path>
              </a:pathLst>
            </a:custGeom>
            <a:solidFill>
              <a:srgbClr val="AFDC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991957" cy="78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42448" y="8691110"/>
            <a:ext cx="4234352" cy="1601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17"/>
              </a:lnSpc>
            </a:pPr>
            <a:r>
              <a:rPr lang="en-US" sz="9369" dirty="0">
                <a:solidFill>
                  <a:srgbClr val="1A4D6D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47669" y="9582112"/>
            <a:ext cx="4424714" cy="64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4"/>
              </a:lnSpc>
            </a:pPr>
            <a:r>
              <a:rPr lang="en-US" sz="3717">
                <a:solidFill>
                  <a:srgbClr val="030F17"/>
                </a:solidFill>
                <a:latin typeface="Open Sans"/>
              </a:rPr>
              <a:t>Accuracy and  Loss</a:t>
            </a:r>
            <a:r>
              <a:rPr lang="en-US" sz="3717">
                <a:solidFill>
                  <a:srgbClr val="2B3E92"/>
                </a:solidFill>
                <a:latin typeface="Open Sans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47669" y="8904537"/>
            <a:ext cx="5181005" cy="71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4205" dirty="0">
                <a:solidFill>
                  <a:srgbClr val="2B3E92"/>
                </a:solidFill>
                <a:latin typeface="Open Sans Bold"/>
              </a:rPr>
              <a:t>Module 1 version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41060"/>
            <a:ext cx="7417621" cy="5451715"/>
          </a:xfrm>
          <a:custGeom>
            <a:avLst/>
            <a:gdLst/>
            <a:ahLst/>
            <a:cxnLst/>
            <a:rect l="l" t="t" r="r" b="b"/>
            <a:pathLst>
              <a:path w="7417621" h="5451715">
                <a:moveTo>
                  <a:pt x="0" y="0"/>
                </a:moveTo>
                <a:lnTo>
                  <a:pt x="7417621" y="0"/>
                </a:lnTo>
                <a:lnTo>
                  <a:pt x="7417621" y="5451715"/>
                </a:lnTo>
                <a:lnTo>
                  <a:pt x="0" y="545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7" b="-2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16843" y="1188835"/>
            <a:ext cx="7056702" cy="5319122"/>
          </a:xfrm>
          <a:custGeom>
            <a:avLst/>
            <a:gdLst/>
            <a:ahLst/>
            <a:cxnLst/>
            <a:rect l="l" t="t" r="r" b="b"/>
            <a:pathLst>
              <a:path w="7056702" h="5319122">
                <a:moveTo>
                  <a:pt x="0" y="0"/>
                </a:moveTo>
                <a:lnTo>
                  <a:pt x="7056702" y="0"/>
                </a:lnTo>
                <a:lnTo>
                  <a:pt x="7056702" y="5319122"/>
                </a:lnTo>
                <a:lnTo>
                  <a:pt x="0" y="5319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13376" y="6835650"/>
            <a:ext cx="451127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87.60% on training</a:t>
            </a: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   85.01% on validation</a:t>
            </a: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85.69% on testing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69405" y="6860159"/>
            <a:ext cx="429053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0.3894 on training</a:t>
            </a: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  0.4332 on validation</a:t>
            </a: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0.4403 on testing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40817" y="266700"/>
            <a:ext cx="236779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20D14"/>
                </a:solidFill>
                <a:latin typeface="Open Sans"/>
              </a:rPr>
              <a:t>Accuracy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97781" y="247650"/>
            <a:ext cx="1265409" cy="78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3"/>
              </a:lnSpc>
            </a:pPr>
            <a:r>
              <a:rPr lang="en-US" sz="4574">
                <a:solidFill>
                  <a:srgbClr val="030F17"/>
                </a:solidFill>
                <a:latin typeface="Open Sans"/>
              </a:rPr>
              <a:t>Loss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8948285"/>
            <a:ext cx="18288000" cy="2753631"/>
            <a:chOff x="0" y="0"/>
            <a:chExt cx="4991957" cy="7516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91957" cy="751641"/>
            </a:xfrm>
            <a:custGeom>
              <a:avLst/>
              <a:gdLst/>
              <a:ahLst/>
              <a:cxnLst/>
              <a:rect l="l" t="t" r="r" b="b"/>
              <a:pathLst>
                <a:path w="4991957" h="751641">
                  <a:moveTo>
                    <a:pt x="0" y="0"/>
                  </a:moveTo>
                  <a:lnTo>
                    <a:pt x="4991957" y="0"/>
                  </a:lnTo>
                  <a:lnTo>
                    <a:pt x="4991957" y="751641"/>
                  </a:lnTo>
                  <a:lnTo>
                    <a:pt x="0" y="751641"/>
                  </a:lnTo>
                  <a:close/>
                </a:path>
              </a:pathLst>
            </a:custGeom>
            <a:solidFill>
              <a:srgbClr val="AFDC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991957" cy="78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42448" y="8691110"/>
            <a:ext cx="4511278" cy="1601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17"/>
              </a:lnSpc>
            </a:pPr>
            <a:r>
              <a:rPr lang="en-US" sz="9369" dirty="0">
                <a:solidFill>
                  <a:srgbClr val="1A4D6D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47669" y="9582112"/>
            <a:ext cx="4424714" cy="64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4"/>
              </a:lnSpc>
            </a:pPr>
            <a:r>
              <a:rPr lang="en-US" sz="3717" dirty="0">
                <a:solidFill>
                  <a:srgbClr val="030F17"/>
                </a:solidFill>
                <a:latin typeface="Open Sans"/>
              </a:rPr>
              <a:t>Accuracy and  Loss</a:t>
            </a:r>
            <a:r>
              <a:rPr lang="en-US" sz="3717" dirty="0">
                <a:solidFill>
                  <a:srgbClr val="2B3E92"/>
                </a:solidFill>
                <a:latin typeface="Open Sans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47669" y="8904537"/>
            <a:ext cx="5181005" cy="71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4205" dirty="0">
                <a:solidFill>
                  <a:srgbClr val="2B3E92"/>
                </a:solidFill>
                <a:latin typeface="Open Sans Bold"/>
              </a:rPr>
              <a:t>Module 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4768" y="7885276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766049">
            <a:off x="13417058" y="-4464759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766049">
            <a:off x="14964159" y="3503375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275606" y="178688"/>
            <a:ext cx="5375496" cy="133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4"/>
              </a:lnSpc>
            </a:pPr>
            <a:r>
              <a:rPr lang="en-US" sz="7796">
                <a:solidFill>
                  <a:srgbClr val="AFDCF6"/>
                </a:solidFill>
                <a:latin typeface="Open Sans Bold"/>
              </a:rPr>
              <a:t>The Future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3594" y="2682940"/>
            <a:ext cx="14608252" cy="347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4932" dirty="0">
                <a:solidFill>
                  <a:srgbClr val="5271FF"/>
                </a:solidFill>
                <a:latin typeface="Open Sans"/>
              </a:rPr>
              <a:t>We will investigate the reason why preprocessing images having a negative impact on model 1 and looking for more method to improve the accuracy of the model.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9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4768" y="7885276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766049">
            <a:off x="13417058" y="-4464759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766049">
            <a:off x="14964159" y="3503375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340674" y="2264612"/>
            <a:ext cx="5245361" cy="5245361"/>
          </a:xfrm>
          <a:custGeom>
            <a:avLst/>
            <a:gdLst/>
            <a:ahLst/>
            <a:cxnLst/>
            <a:rect l="l" t="t" r="r" b="b"/>
            <a:pathLst>
              <a:path w="5245361" h="5245361">
                <a:moveTo>
                  <a:pt x="0" y="0"/>
                </a:moveTo>
                <a:lnTo>
                  <a:pt x="5245361" y="0"/>
                </a:lnTo>
                <a:lnTo>
                  <a:pt x="5245361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632120" y="178688"/>
            <a:ext cx="4662470" cy="133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4"/>
              </a:lnSpc>
            </a:pPr>
            <a:r>
              <a:rPr lang="en-US" sz="7796">
                <a:solidFill>
                  <a:srgbClr val="AFDCF6"/>
                </a:solidFill>
                <a:latin typeface="Open Sans Bold"/>
              </a:rPr>
              <a:t>QR CODE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5177" y="7790026"/>
            <a:ext cx="2556355" cy="84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4932">
                <a:solidFill>
                  <a:srgbClr val="C4F1FA"/>
                </a:solidFill>
                <a:latin typeface="Open Sans"/>
              </a:rPr>
              <a:t>GITHUB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4768" y="7885276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766049">
            <a:off x="13417058" y="-4464759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766049">
            <a:off x="14964159" y="3503375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901256" y="2310733"/>
            <a:ext cx="6485487" cy="7569687"/>
          </a:xfrm>
          <a:custGeom>
            <a:avLst/>
            <a:gdLst/>
            <a:ahLst/>
            <a:cxnLst/>
            <a:rect l="l" t="t" r="r" b="b"/>
            <a:pathLst>
              <a:path w="6485487" h="7569687">
                <a:moveTo>
                  <a:pt x="0" y="0"/>
                </a:moveTo>
                <a:lnTo>
                  <a:pt x="6485488" y="0"/>
                </a:lnTo>
                <a:lnTo>
                  <a:pt x="6485488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157961" y="355419"/>
            <a:ext cx="7540078" cy="1524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4"/>
              </a:lnSpc>
            </a:pPr>
            <a:r>
              <a:rPr lang="en-US" sz="8995" dirty="0">
                <a:solidFill>
                  <a:srgbClr val="2B3E92"/>
                </a:solidFill>
                <a:latin typeface="Open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99269" y="4019882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01619" y="1472275"/>
            <a:ext cx="2148312" cy="2092814"/>
          </a:xfrm>
          <a:custGeom>
            <a:avLst/>
            <a:gdLst/>
            <a:ahLst/>
            <a:cxnLst/>
            <a:rect l="l" t="t" r="r" b="b"/>
            <a:pathLst>
              <a:path w="2148312" h="2092814">
                <a:moveTo>
                  <a:pt x="0" y="0"/>
                </a:moveTo>
                <a:lnTo>
                  <a:pt x="2148312" y="0"/>
                </a:lnTo>
                <a:lnTo>
                  <a:pt x="2148312" y="2092814"/>
                </a:lnTo>
                <a:lnTo>
                  <a:pt x="0" y="209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37735" y="1472275"/>
            <a:ext cx="617170" cy="600455"/>
          </a:xfrm>
          <a:custGeom>
            <a:avLst/>
            <a:gdLst/>
            <a:ahLst/>
            <a:cxnLst/>
            <a:rect l="l" t="t" r="r" b="b"/>
            <a:pathLst>
              <a:path w="617170" h="600455">
                <a:moveTo>
                  <a:pt x="0" y="0"/>
                </a:moveTo>
                <a:lnTo>
                  <a:pt x="617170" y="0"/>
                </a:lnTo>
                <a:lnTo>
                  <a:pt x="617170" y="600455"/>
                </a:lnTo>
                <a:lnTo>
                  <a:pt x="0" y="6004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396289" y="8461503"/>
            <a:ext cx="1069836" cy="1040861"/>
          </a:xfrm>
          <a:custGeom>
            <a:avLst/>
            <a:gdLst/>
            <a:ahLst/>
            <a:cxnLst/>
            <a:rect l="l" t="t" r="r" b="b"/>
            <a:pathLst>
              <a:path w="1069836" h="1040861">
                <a:moveTo>
                  <a:pt x="0" y="0"/>
                </a:moveTo>
                <a:lnTo>
                  <a:pt x="1069836" y="0"/>
                </a:lnTo>
                <a:lnTo>
                  <a:pt x="1069836" y="1040861"/>
                </a:lnTo>
                <a:lnTo>
                  <a:pt x="0" y="10408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4165362" y="-5530259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82966" y="791986"/>
            <a:ext cx="1583104" cy="1540228"/>
          </a:xfrm>
          <a:custGeom>
            <a:avLst/>
            <a:gdLst/>
            <a:ahLst/>
            <a:cxnLst/>
            <a:rect l="l" t="t" r="r" b="b"/>
            <a:pathLst>
              <a:path w="1583104" h="1540228">
                <a:moveTo>
                  <a:pt x="0" y="0"/>
                </a:moveTo>
                <a:lnTo>
                  <a:pt x="1583104" y="0"/>
                </a:lnTo>
                <a:lnTo>
                  <a:pt x="1583104" y="1540228"/>
                </a:lnTo>
                <a:lnTo>
                  <a:pt x="0" y="1540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64390" y="8419319"/>
            <a:ext cx="1093799" cy="1064175"/>
          </a:xfrm>
          <a:custGeom>
            <a:avLst/>
            <a:gdLst/>
            <a:ahLst/>
            <a:cxnLst/>
            <a:rect l="l" t="t" r="r" b="b"/>
            <a:pathLst>
              <a:path w="1093799" h="1064175">
                <a:moveTo>
                  <a:pt x="0" y="0"/>
                </a:moveTo>
                <a:lnTo>
                  <a:pt x="1093798" y="0"/>
                </a:lnTo>
                <a:lnTo>
                  <a:pt x="1093798" y="1064175"/>
                </a:lnTo>
                <a:lnTo>
                  <a:pt x="0" y="1064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085682" y="3228859"/>
            <a:ext cx="788836" cy="986045"/>
          </a:xfrm>
          <a:custGeom>
            <a:avLst/>
            <a:gdLst/>
            <a:ahLst/>
            <a:cxnLst/>
            <a:rect l="l" t="t" r="r" b="b"/>
            <a:pathLst>
              <a:path w="788836" h="986045">
                <a:moveTo>
                  <a:pt x="0" y="0"/>
                </a:moveTo>
                <a:lnTo>
                  <a:pt x="788836" y="0"/>
                </a:lnTo>
                <a:lnTo>
                  <a:pt x="788836" y="986045"/>
                </a:lnTo>
                <a:lnTo>
                  <a:pt x="0" y="9860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915900" y="5457727"/>
            <a:ext cx="848310" cy="848310"/>
          </a:xfrm>
          <a:custGeom>
            <a:avLst/>
            <a:gdLst/>
            <a:ahLst/>
            <a:cxnLst/>
            <a:rect l="l" t="t" r="r" b="b"/>
            <a:pathLst>
              <a:path w="848310" h="848310">
                <a:moveTo>
                  <a:pt x="0" y="0"/>
                </a:moveTo>
                <a:lnTo>
                  <a:pt x="848311" y="0"/>
                </a:lnTo>
                <a:lnTo>
                  <a:pt x="848311" y="848310"/>
                </a:lnTo>
                <a:lnTo>
                  <a:pt x="0" y="8483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007249" y="7579781"/>
            <a:ext cx="756962" cy="756962"/>
          </a:xfrm>
          <a:custGeom>
            <a:avLst/>
            <a:gdLst/>
            <a:ahLst/>
            <a:cxnLst/>
            <a:rect l="l" t="t" r="r" b="b"/>
            <a:pathLst>
              <a:path w="756962" h="756962">
                <a:moveTo>
                  <a:pt x="0" y="0"/>
                </a:moveTo>
                <a:lnTo>
                  <a:pt x="756962" y="0"/>
                </a:lnTo>
                <a:lnTo>
                  <a:pt x="756962" y="756962"/>
                </a:lnTo>
                <a:lnTo>
                  <a:pt x="0" y="756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084364" y="2518682"/>
            <a:ext cx="6161995" cy="6161995"/>
          </a:xfrm>
          <a:custGeom>
            <a:avLst/>
            <a:gdLst/>
            <a:ahLst/>
            <a:cxnLst/>
            <a:rect l="l" t="t" r="r" b="b"/>
            <a:pathLst>
              <a:path w="6161995" h="6161995">
                <a:moveTo>
                  <a:pt x="0" y="0"/>
                </a:moveTo>
                <a:lnTo>
                  <a:pt x="6161995" y="0"/>
                </a:lnTo>
                <a:lnTo>
                  <a:pt x="6161995" y="6161994"/>
                </a:lnTo>
                <a:lnTo>
                  <a:pt x="0" y="61619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cap="sq">
            <a:noFill/>
            <a:prstDash val="lgDash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258188" y="3438479"/>
            <a:ext cx="5270507" cy="481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u="none" strike="noStrike">
                <a:solidFill>
                  <a:srgbClr val="1E5B82"/>
                </a:solidFill>
                <a:latin typeface="Open Sans Bold"/>
              </a:rPr>
              <a:t>Project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58188" y="5328757"/>
            <a:ext cx="4417056" cy="280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53" u="none" strike="noStrike">
                <a:solidFill>
                  <a:srgbClr val="1E5B82"/>
                </a:solidFill>
                <a:latin typeface="Canva Sans"/>
              </a:rPr>
              <a:t>Lorem ipsum dolor sit amet, consectetur adipiscing elit. Etiam euismod id sem quis accumsan. Sed tempus placerat velit a placerat. Cras suscipit est at mauris. Sed tempus placerat velit a placerat. Cras suscipit est at mauris.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5775" y="3665237"/>
            <a:ext cx="8542151" cy="1792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1"/>
              </a:lnSpc>
            </a:pPr>
            <a:r>
              <a:rPr lang="en-US" sz="5179">
                <a:solidFill>
                  <a:srgbClr val="C4F1FA"/>
                </a:solidFill>
                <a:latin typeface="Open Sans Bold"/>
              </a:rPr>
              <a:t>IMPACT OF PNEUMONIA AND COVID-19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01339" y="6922786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8"/>
                </a:lnTo>
                <a:lnTo>
                  <a:pt x="0" y="6728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766049">
            <a:off x="13417058" y="-4464759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39061">
            <a:off x="-2204909" y="8246532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2" y="0"/>
                </a:lnTo>
                <a:lnTo>
                  <a:pt x="5349922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296744" y="1743650"/>
            <a:ext cx="5615176" cy="5404607"/>
          </a:xfrm>
          <a:custGeom>
            <a:avLst/>
            <a:gdLst/>
            <a:ahLst/>
            <a:cxnLst/>
            <a:rect l="l" t="t" r="r" b="b"/>
            <a:pathLst>
              <a:path w="5615176" h="5404607">
                <a:moveTo>
                  <a:pt x="0" y="0"/>
                </a:moveTo>
                <a:lnTo>
                  <a:pt x="5615175" y="0"/>
                </a:lnTo>
                <a:lnTo>
                  <a:pt x="5615175" y="5404606"/>
                </a:lnTo>
                <a:lnTo>
                  <a:pt x="0" y="54046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70052" y="3281878"/>
            <a:ext cx="10826692" cy="324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9"/>
              </a:lnSpc>
            </a:pPr>
            <a:r>
              <a:rPr lang="en-US" sz="6199">
                <a:solidFill>
                  <a:srgbClr val="2B3E92"/>
                </a:solidFill>
                <a:latin typeface="Open Sans Bold"/>
              </a:rPr>
              <a:t>WHY WE NEED THE HELP OF AUTOMATED DETECTION ?</a:t>
            </a:r>
          </a:p>
          <a:p>
            <a:pPr algn="l">
              <a:lnSpc>
                <a:spcPts val="8679"/>
              </a:lnSpc>
            </a:pPr>
            <a:endParaRPr lang="en-US" sz="6199">
              <a:solidFill>
                <a:srgbClr val="2B3E92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6967571" y="3056465"/>
            <a:ext cx="15466149" cy="15170853"/>
          </a:xfrm>
          <a:custGeom>
            <a:avLst/>
            <a:gdLst/>
            <a:ahLst/>
            <a:cxnLst/>
            <a:rect l="l" t="t" r="r" b="b"/>
            <a:pathLst>
              <a:path w="15466149" h="15170853">
                <a:moveTo>
                  <a:pt x="15466149" y="15170853"/>
                </a:moveTo>
                <a:lnTo>
                  <a:pt x="0" y="15170853"/>
                </a:lnTo>
                <a:lnTo>
                  <a:pt x="0" y="0"/>
                </a:lnTo>
                <a:lnTo>
                  <a:pt x="15466149" y="0"/>
                </a:lnTo>
                <a:lnTo>
                  <a:pt x="15466149" y="151708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53050" y="1520059"/>
            <a:ext cx="10998499" cy="5503297"/>
            <a:chOff x="0" y="0"/>
            <a:chExt cx="2896724" cy="14494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96724" cy="1449428"/>
            </a:xfrm>
            <a:custGeom>
              <a:avLst/>
              <a:gdLst/>
              <a:ahLst/>
              <a:cxnLst/>
              <a:rect l="l" t="t" r="r" b="b"/>
              <a:pathLst>
                <a:path w="2896724" h="1449428">
                  <a:moveTo>
                    <a:pt x="23933" y="0"/>
                  </a:moveTo>
                  <a:lnTo>
                    <a:pt x="2872791" y="0"/>
                  </a:lnTo>
                  <a:cubicBezTo>
                    <a:pt x="2879139" y="0"/>
                    <a:pt x="2885226" y="2521"/>
                    <a:pt x="2889714" y="7010"/>
                  </a:cubicBezTo>
                  <a:cubicBezTo>
                    <a:pt x="2894202" y="11498"/>
                    <a:pt x="2896724" y="17585"/>
                    <a:pt x="2896724" y="23933"/>
                  </a:cubicBezTo>
                  <a:lnTo>
                    <a:pt x="2896724" y="1425495"/>
                  </a:lnTo>
                  <a:cubicBezTo>
                    <a:pt x="2896724" y="1431843"/>
                    <a:pt x="2894202" y="1437930"/>
                    <a:pt x="2889714" y="1442418"/>
                  </a:cubicBezTo>
                  <a:cubicBezTo>
                    <a:pt x="2885226" y="1446907"/>
                    <a:pt x="2879139" y="1449428"/>
                    <a:pt x="2872791" y="1449428"/>
                  </a:cubicBezTo>
                  <a:lnTo>
                    <a:pt x="23933" y="1449428"/>
                  </a:lnTo>
                  <a:cubicBezTo>
                    <a:pt x="17585" y="1449428"/>
                    <a:pt x="11498" y="1446907"/>
                    <a:pt x="7010" y="1442418"/>
                  </a:cubicBezTo>
                  <a:cubicBezTo>
                    <a:pt x="2521" y="1437930"/>
                    <a:pt x="0" y="1431843"/>
                    <a:pt x="0" y="1425495"/>
                  </a:cubicBezTo>
                  <a:lnTo>
                    <a:pt x="0" y="23933"/>
                  </a:lnTo>
                  <a:cubicBezTo>
                    <a:pt x="0" y="17585"/>
                    <a:pt x="2521" y="11498"/>
                    <a:pt x="7010" y="7010"/>
                  </a:cubicBezTo>
                  <a:cubicBezTo>
                    <a:pt x="11498" y="2521"/>
                    <a:pt x="17585" y="0"/>
                    <a:pt x="23933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896724" cy="1478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33190" y="1531486"/>
            <a:ext cx="5324594" cy="1524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8"/>
              </a:lnSpc>
            </a:pPr>
            <a:r>
              <a:rPr lang="en-US" sz="8863">
                <a:solidFill>
                  <a:srgbClr val="1A4D6D"/>
                </a:solidFill>
                <a:latin typeface="Open Sans Bold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07811"/>
            <a:ext cx="10822848" cy="444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9"/>
              </a:lnSpc>
            </a:pPr>
            <a:r>
              <a:rPr lang="en-US" sz="3542" dirty="0">
                <a:solidFill>
                  <a:srgbClr val="5E7C8F"/>
                </a:solidFill>
                <a:latin typeface="Open Sans Bold"/>
              </a:rPr>
              <a:t>The aim of the project was:</a:t>
            </a:r>
          </a:p>
          <a:p>
            <a:pPr marL="764827" lvl="1" indent="-382413" algn="l">
              <a:lnSpc>
                <a:spcPts val="4959"/>
              </a:lnSpc>
              <a:buFont typeface="Arial"/>
              <a:buChar char="•"/>
            </a:pPr>
            <a:r>
              <a:rPr lang="en-US" sz="3542" dirty="0">
                <a:solidFill>
                  <a:srgbClr val="5E7C8F"/>
                </a:solidFill>
                <a:latin typeface="Open Sans"/>
              </a:rPr>
              <a:t>to develop a CNN model that can categorize X-ray images of chest into three categories: </a:t>
            </a:r>
            <a:r>
              <a:rPr lang="en-US" sz="3542" dirty="0">
                <a:solidFill>
                  <a:srgbClr val="5E7C8F"/>
                </a:solidFill>
                <a:latin typeface="Open Sans Bold Italics"/>
              </a:rPr>
              <a:t>Pneumonia</a:t>
            </a:r>
            <a:r>
              <a:rPr lang="en-US" sz="3542" dirty="0">
                <a:solidFill>
                  <a:srgbClr val="5E7C8F"/>
                </a:solidFill>
                <a:latin typeface="Open Sans Italics"/>
              </a:rPr>
              <a:t>, </a:t>
            </a:r>
            <a:r>
              <a:rPr lang="en-US" sz="3542" dirty="0">
                <a:solidFill>
                  <a:srgbClr val="5E7C8F"/>
                </a:solidFill>
                <a:latin typeface="Open Sans Bold Italics"/>
              </a:rPr>
              <a:t>Normal </a:t>
            </a:r>
            <a:r>
              <a:rPr lang="en-US" sz="3542" dirty="0">
                <a:solidFill>
                  <a:srgbClr val="5E7C8F"/>
                </a:solidFill>
                <a:latin typeface="Open Sans Italics"/>
              </a:rPr>
              <a:t>and </a:t>
            </a:r>
            <a:r>
              <a:rPr lang="en-US" sz="3542" dirty="0">
                <a:solidFill>
                  <a:srgbClr val="5E7C8F"/>
                </a:solidFill>
                <a:latin typeface="Open Sans Bold Italics"/>
              </a:rPr>
              <a:t>COVID-19</a:t>
            </a:r>
          </a:p>
          <a:p>
            <a:pPr algn="l">
              <a:lnSpc>
                <a:spcPts val="4959"/>
              </a:lnSpc>
            </a:pPr>
            <a:endParaRPr lang="en-US" sz="3542" dirty="0">
              <a:solidFill>
                <a:srgbClr val="5E7C8F"/>
              </a:solidFill>
              <a:latin typeface="Open Sans Bold Italics"/>
            </a:endParaRPr>
          </a:p>
          <a:p>
            <a:pPr algn="l">
              <a:lnSpc>
                <a:spcPts val="4959"/>
              </a:lnSpc>
            </a:pPr>
            <a:endParaRPr lang="en-US" sz="3542" dirty="0">
              <a:solidFill>
                <a:srgbClr val="5E7C8F"/>
              </a:solidFill>
              <a:latin typeface="Open Sans Bold Italics"/>
            </a:endParaRPr>
          </a:p>
          <a:p>
            <a:pPr algn="l">
              <a:lnSpc>
                <a:spcPts val="4959"/>
              </a:lnSpc>
            </a:pPr>
            <a:endParaRPr lang="en-US" sz="3542" dirty="0">
              <a:solidFill>
                <a:srgbClr val="5E7C8F"/>
              </a:solidFill>
              <a:latin typeface="Open Sans Bold Itali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3626489" y="1520059"/>
            <a:ext cx="2148312" cy="2092814"/>
          </a:xfrm>
          <a:custGeom>
            <a:avLst/>
            <a:gdLst/>
            <a:ahLst/>
            <a:cxnLst/>
            <a:rect l="l" t="t" r="r" b="b"/>
            <a:pathLst>
              <a:path w="2148312" h="2092814">
                <a:moveTo>
                  <a:pt x="0" y="0"/>
                </a:moveTo>
                <a:lnTo>
                  <a:pt x="2148312" y="0"/>
                </a:lnTo>
                <a:lnTo>
                  <a:pt x="2148312" y="2092814"/>
                </a:lnTo>
                <a:lnTo>
                  <a:pt x="0" y="209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031476" y="3358515"/>
            <a:ext cx="1583104" cy="1540228"/>
          </a:xfrm>
          <a:custGeom>
            <a:avLst/>
            <a:gdLst/>
            <a:ahLst/>
            <a:cxnLst/>
            <a:rect l="l" t="t" r="r" b="b"/>
            <a:pathLst>
              <a:path w="1583104" h="1540228">
                <a:moveTo>
                  <a:pt x="0" y="0"/>
                </a:moveTo>
                <a:lnTo>
                  <a:pt x="1583104" y="0"/>
                </a:lnTo>
                <a:lnTo>
                  <a:pt x="1583104" y="1540228"/>
                </a:lnTo>
                <a:lnTo>
                  <a:pt x="0" y="1540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625893" y="4506225"/>
            <a:ext cx="806889" cy="785036"/>
          </a:xfrm>
          <a:custGeom>
            <a:avLst/>
            <a:gdLst/>
            <a:ahLst/>
            <a:cxnLst/>
            <a:rect l="l" t="t" r="r" b="b"/>
            <a:pathLst>
              <a:path w="806889" h="785036">
                <a:moveTo>
                  <a:pt x="0" y="0"/>
                </a:moveTo>
                <a:lnTo>
                  <a:pt x="806889" y="0"/>
                </a:lnTo>
                <a:lnTo>
                  <a:pt x="806889" y="785036"/>
                </a:lnTo>
                <a:lnTo>
                  <a:pt x="0" y="785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031476" y="8355218"/>
            <a:ext cx="1583104" cy="1540228"/>
          </a:xfrm>
          <a:custGeom>
            <a:avLst/>
            <a:gdLst/>
            <a:ahLst/>
            <a:cxnLst/>
            <a:rect l="l" t="t" r="r" b="b"/>
            <a:pathLst>
              <a:path w="1583104" h="1540228">
                <a:moveTo>
                  <a:pt x="0" y="0"/>
                </a:moveTo>
                <a:lnTo>
                  <a:pt x="1583104" y="0"/>
                </a:lnTo>
                <a:lnTo>
                  <a:pt x="1583104" y="1540228"/>
                </a:lnTo>
                <a:lnTo>
                  <a:pt x="0" y="1540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2322" y="339372"/>
            <a:ext cx="99917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E5B82"/>
                </a:solidFill>
                <a:latin typeface="Open Sans Bold"/>
              </a:rPr>
              <a:t>Project Structure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031679" y="2667916"/>
            <a:ext cx="1018886" cy="10188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FFFFFF"/>
                  </a:solidFill>
                  <a:latin typeface="Aileron Ultra-Bold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31679" y="4196245"/>
            <a:ext cx="1018886" cy="10188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FFFFFF"/>
                  </a:solidFill>
                  <a:latin typeface="Aileron Ultra-Bold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31679" y="5609661"/>
            <a:ext cx="1028742" cy="10287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5B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FFFFFF"/>
                  </a:solidFill>
                  <a:latin typeface="Aileron Ultra-Bold"/>
                </a:rPr>
                <a:t>03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41535" y="7101133"/>
            <a:ext cx="1018886" cy="101888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D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FFFFFF"/>
                  </a:solidFill>
                  <a:latin typeface="Aileron Ultra-Bold"/>
                </a:rPr>
                <a:t>04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338764" y="2758259"/>
            <a:ext cx="622964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Data Preprocessing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38764" y="4205684"/>
            <a:ext cx="545884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Data Augmentation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38764" y="5653108"/>
            <a:ext cx="488553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Model Definition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38764" y="7123276"/>
            <a:ext cx="64413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Training and Evaluation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-894768" y="7885276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6766049">
            <a:off x="13417058" y="-4464759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6766049">
            <a:off x="14964159" y="3503375"/>
            <a:ext cx="5349921" cy="6728429"/>
          </a:xfrm>
          <a:custGeom>
            <a:avLst/>
            <a:gdLst/>
            <a:ahLst/>
            <a:cxnLst/>
            <a:rect l="l" t="t" r="r" b="b"/>
            <a:pathLst>
              <a:path w="5349921" h="6728429">
                <a:moveTo>
                  <a:pt x="0" y="0"/>
                </a:moveTo>
                <a:lnTo>
                  <a:pt x="5349921" y="0"/>
                </a:lnTo>
                <a:lnTo>
                  <a:pt x="5349921" y="6728429"/>
                </a:lnTo>
                <a:lnTo>
                  <a:pt x="0" y="6728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5095" y="1980430"/>
            <a:ext cx="4906272" cy="4805386"/>
            <a:chOff x="0" y="0"/>
            <a:chExt cx="1347732" cy="13200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7732" cy="1320019"/>
            </a:xfrm>
            <a:custGeom>
              <a:avLst/>
              <a:gdLst/>
              <a:ahLst/>
              <a:cxnLst/>
              <a:rect l="l" t="t" r="r" b="b"/>
              <a:pathLst>
                <a:path w="1347732" h="1320019">
                  <a:moveTo>
                    <a:pt x="53651" y="0"/>
                  </a:moveTo>
                  <a:lnTo>
                    <a:pt x="1294081" y="0"/>
                  </a:lnTo>
                  <a:cubicBezTo>
                    <a:pt x="1308310" y="0"/>
                    <a:pt x="1321956" y="5652"/>
                    <a:pt x="1332018" y="15714"/>
                  </a:cubicBezTo>
                  <a:cubicBezTo>
                    <a:pt x="1342079" y="25775"/>
                    <a:pt x="1347732" y="39422"/>
                    <a:pt x="1347732" y="53651"/>
                  </a:cubicBezTo>
                  <a:lnTo>
                    <a:pt x="1347732" y="1266368"/>
                  </a:lnTo>
                  <a:cubicBezTo>
                    <a:pt x="1347732" y="1280597"/>
                    <a:pt x="1342079" y="1294243"/>
                    <a:pt x="1332018" y="1304305"/>
                  </a:cubicBezTo>
                  <a:cubicBezTo>
                    <a:pt x="1321956" y="1314366"/>
                    <a:pt x="1308310" y="1320019"/>
                    <a:pt x="1294081" y="1320019"/>
                  </a:cubicBezTo>
                  <a:lnTo>
                    <a:pt x="53651" y="1320019"/>
                  </a:lnTo>
                  <a:cubicBezTo>
                    <a:pt x="39422" y="1320019"/>
                    <a:pt x="25775" y="1314366"/>
                    <a:pt x="15714" y="1304305"/>
                  </a:cubicBezTo>
                  <a:cubicBezTo>
                    <a:pt x="5652" y="1294243"/>
                    <a:pt x="0" y="1280597"/>
                    <a:pt x="0" y="1266368"/>
                  </a:cubicBezTo>
                  <a:lnTo>
                    <a:pt x="0" y="53651"/>
                  </a:lnTo>
                  <a:cubicBezTo>
                    <a:pt x="0" y="39422"/>
                    <a:pt x="5652" y="25775"/>
                    <a:pt x="15714" y="15714"/>
                  </a:cubicBezTo>
                  <a:cubicBezTo>
                    <a:pt x="25775" y="5652"/>
                    <a:pt x="39422" y="0"/>
                    <a:pt x="53651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347732" cy="134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7467" y="7188785"/>
            <a:ext cx="5503900" cy="2875579"/>
            <a:chOff x="0" y="0"/>
            <a:chExt cx="1449587" cy="7573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9587" cy="757354"/>
            </a:xfrm>
            <a:custGeom>
              <a:avLst/>
              <a:gdLst/>
              <a:ahLst/>
              <a:cxnLst/>
              <a:rect l="l" t="t" r="r" b="b"/>
              <a:pathLst>
                <a:path w="1449587" h="757354">
                  <a:moveTo>
                    <a:pt x="47825" y="0"/>
                  </a:moveTo>
                  <a:lnTo>
                    <a:pt x="1401762" y="0"/>
                  </a:lnTo>
                  <a:cubicBezTo>
                    <a:pt x="1428175" y="0"/>
                    <a:pt x="1449587" y="21412"/>
                    <a:pt x="1449587" y="47825"/>
                  </a:cubicBezTo>
                  <a:lnTo>
                    <a:pt x="1449587" y="709529"/>
                  </a:lnTo>
                  <a:cubicBezTo>
                    <a:pt x="1449587" y="722213"/>
                    <a:pt x="1444548" y="734378"/>
                    <a:pt x="1435579" y="743347"/>
                  </a:cubicBezTo>
                  <a:cubicBezTo>
                    <a:pt x="1426610" y="752316"/>
                    <a:pt x="1414446" y="757354"/>
                    <a:pt x="1401762" y="757354"/>
                  </a:cubicBezTo>
                  <a:lnTo>
                    <a:pt x="47825" y="757354"/>
                  </a:lnTo>
                  <a:cubicBezTo>
                    <a:pt x="35141" y="757354"/>
                    <a:pt x="22977" y="752316"/>
                    <a:pt x="14008" y="743347"/>
                  </a:cubicBezTo>
                  <a:cubicBezTo>
                    <a:pt x="5039" y="734378"/>
                    <a:pt x="0" y="722213"/>
                    <a:pt x="0" y="709529"/>
                  </a:cubicBezTo>
                  <a:lnTo>
                    <a:pt x="0" y="47825"/>
                  </a:lnTo>
                  <a:cubicBezTo>
                    <a:pt x="0" y="35141"/>
                    <a:pt x="5039" y="22977"/>
                    <a:pt x="14008" y="14008"/>
                  </a:cubicBezTo>
                  <a:cubicBezTo>
                    <a:pt x="22977" y="5039"/>
                    <a:pt x="35141" y="0"/>
                    <a:pt x="47825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49587" cy="785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63086"/>
            <a:ext cx="1349232" cy="1314377"/>
          </a:xfrm>
          <a:custGeom>
            <a:avLst/>
            <a:gdLst/>
            <a:ahLst/>
            <a:cxnLst/>
            <a:rect l="l" t="t" r="r" b="b"/>
            <a:pathLst>
              <a:path w="1349232" h="1314377">
                <a:moveTo>
                  <a:pt x="0" y="0"/>
                </a:moveTo>
                <a:lnTo>
                  <a:pt x="1349232" y="0"/>
                </a:lnTo>
                <a:lnTo>
                  <a:pt x="1349232" y="1314376"/>
                </a:lnTo>
                <a:lnTo>
                  <a:pt x="0" y="131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19207" y="426628"/>
            <a:ext cx="1014774" cy="987291"/>
          </a:xfrm>
          <a:custGeom>
            <a:avLst/>
            <a:gdLst/>
            <a:ahLst/>
            <a:cxnLst/>
            <a:rect l="l" t="t" r="r" b="b"/>
            <a:pathLst>
              <a:path w="1014774" h="987291">
                <a:moveTo>
                  <a:pt x="0" y="0"/>
                </a:moveTo>
                <a:lnTo>
                  <a:pt x="1014775" y="0"/>
                </a:lnTo>
                <a:lnTo>
                  <a:pt x="1014775" y="987291"/>
                </a:lnTo>
                <a:lnTo>
                  <a:pt x="0" y="987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628511" y="2165291"/>
            <a:ext cx="9507089" cy="6854591"/>
          </a:xfrm>
          <a:custGeom>
            <a:avLst/>
            <a:gdLst/>
            <a:ahLst/>
            <a:cxnLst/>
            <a:rect l="l" t="t" r="r" b="b"/>
            <a:pathLst>
              <a:path w="9507089" h="6854591">
                <a:moveTo>
                  <a:pt x="0" y="0"/>
                </a:moveTo>
                <a:lnTo>
                  <a:pt x="9507089" y="0"/>
                </a:lnTo>
                <a:lnTo>
                  <a:pt x="9507089" y="6854591"/>
                </a:lnTo>
                <a:lnTo>
                  <a:pt x="0" y="685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92" t="-345" r="-3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973229" y="120211"/>
            <a:ext cx="10051706" cy="135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5"/>
              </a:lnSpc>
            </a:pPr>
            <a:r>
              <a:rPr lang="en-US" sz="7975" dirty="0">
                <a:solidFill>
                  <a:srgbClr val="AFDCF6"/>
                </a:solidFill>
                <a:latin typeface="Open Sans Bold"/>
              </a:rPr>
              <a:t>Data Preprocessing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5095" y="2117666"/>
            <a:ext cx="4599718" cy="490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78" lvl="1" indent="-274489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5A7B8F"/>
                </a:solidFill>
                <a:latin typeface="Open Sans"/>
              </a:rPr>
              <a:t>The code </a:t>
            </a:r>
            <a:r>
              <a:rPr lang="en-US" sz="2542">
                <a:solidFill>
                  <a:srgbClr val="5A7B8F"/>
                </a:solidFill>
                <a:latin typeface="Open Sans Bold"/>
              </a:rPr>
              <a:t>loads</a:t>
            </a:r>
            <a:r>
              <a:rPr lang="en-US" sz="2542">
                <a:solidFill>
                  <a:srgbClr val="5A7B8F"/>
                </a:solidFill>
                <a:latin typeface="Open Sans"/>
              </a:rPr>
              <a:t> images from directories of three classes: ‘pneumonia’, ‘normal’, and ‘covid’. </a:t>
            </a:r>
          </a:p>
          <a:p>
            <a:pPr algn="l">
              <a:lnSpc>
                <a:spcPts val="3559"/>
              </a:lnSpc>
            </a:pPr>
            <a:endParaRPr lang="en-US" sz="2542">
              <a:solidFill>
                <a:srgbClr val="5A7B8F"/>
              </a:solidFill>
              <a:latin typeface="Open Sans"/>
            </a:endParaRPr>
          </a:p>
          <a:p>
            <a:pPr marL="548978" lvl="1" indent="-274489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5A7B8F"/>
                </a:solidFill>
                <a:latin typeface="Open Sans"/>
              </a:rPr>
              <a:t>Images are converted to </a:t>
            </a:r>
            <a:r>
              <a:rPr lang="en-US" sz="2542">
                <a:solidFill>
                  <a:srgbClr val="5A7B8F"/>
                </a:solidFill>
                <a:latin typeface="Open Sans Bold"/>
              </a:rPr>
              <a:t>grayscale </a:t>
            </a:r>
            <a:r>
              <a:rPr lang="en-US" sz="2542">
                <a:solidFill>
                  <a:srgbClr val="5A7B8F"/>
                </a:solidFill>
                <a:latin typeface="Open Sans"/>
              </a:rPr>
              <a:t>and </a:t>
            </a:r>
            <a:r>
              <a:rPr lang="en-US" sz="2542">
                <a:solidFill>
                  <a:srgbClr val="5A7B8F"/>
                </a:solidFill>
                <a:latin typeface="Open Sans Bold"/>
              </a:rPr>
              <a:t>resized </a:t>
            </a:r>
            <a:r>
              <a:rPr lang="en-US" sz="2542">
                <a:solidFill>
                  <a:srgbClr val="5A7B8F"/>
                </a:solidFill>
                <a:latin typeface="Open Sans"/>
              </a:rPr>
              <a:t>to </a:t>
            </a:r>
            <a:r>
              <a:rPr lang="en-US" sz="2542">
                <a:solidFill>
                  <a:srgbClr val="5A7B8F"/>
                </a:solidFill>
                <a:latin typeface="Open Sans Bold"/>
              </a:rPr>
              <a:t>150x150</a:t>
            </a:r>
            <a:r>
              <a:rPr lang="en-US" sz="2542">
                <a:solidFill>
                  <a:srgbClr val="5A7B8F"/>
                </a:solidFill>
                <a:latin typeface="Open Sans"/>
              </a:rPr>
              <a:t> pixels and </a:t>
            </a:r>
            <a:r>
              <a:rPr lang="en-US" sz="2542">
                <a:solidFill>
                  <a:srgbClr val="5A7B8F"/>
                </a:solidFill>
                <a:latin typeface="Open Sans Bold"/>
              </a:rPr>
              <a:t>224x224</a:t>
            </a:r>
            <a:r>
              <a:rPr lang="en-US" sz="2542">
                <a:solidFill>
                  <a:srgbClr val="5A7B8F"/>
                </a:solidFill>
                <a:latin typeface="Open Sans"/>
              </a:rPr>
              <a:t> pixels for different models.</a:t>
            </a:r>
          </a:p>
          <a:p>
            <a:pPr algn="l">
              <a:lnSpc>
                <a:spcPts val="3559"/>
              </a:lnSpc>
            </a:pPr>
            <a:endParaRPr lang="en-US" sz="2542">
              <a:solidFill>
                <a:srgbClr val="5A7B8F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0744" y="7296250"/>
            <a:ext cx="5350623" cy="26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5A7B8F"/>
                </a:solidFill>
                <a:latin typeface="Open Sans"/>
              </a:rPr>
              <a:t>Image Preprocessing includes </a:t>
            </a:r>
            <a:r>
              <a:rPr lang="en-US" sz="2499" dirty="0">
                <a:solidFill>
                  <a:srgbClr val="5A7B8F"/>
                </a:solidFill>
                <a:latin typeface="Open Sans Bold"/>
              </a:rPr>
              <a:t>diaphragm removal algorithm, splitting the image into three different channels, applying bilateral filter and histogram equalization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84947" y="3080552"/>
            <a:ext cx="14530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CFBFB"/>
                </a:solidFill>
                <a:latin typeface="Open Sans"/>
              </a:rPr>
              <a:t>normal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83246" y="5269054"/>
            <a:ext cx="10564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CFBFB"/>
                </a:solidFill>
                <a:latin typeface="Open Sans"/>
              </a:rPr>
              <a:t>covid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25164" y="7678244"/>
            <a:ext cx="26033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CFBFB"/>
                </a:solidFill>
                <a:latin typeface="Open Sans"/>
              </a:rPr>
              <a:t>pneumonia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5095" y="1980430"/>
            <a:ext cx="4906272" cy="4805386"/>
            <a:chOff x="0" y="0"/>
            <a:chExt cx="1347732" cy="13200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7732" cy="1320019"/>
            </a:xfrm>
            <a:custGeom>
              <a:avLst/>
              <a:gdLst/>
              <a:ahLst/>
              <a:cxnLst/>
              <a:rect l="l" t="t" r="r" b="b"/>
              <a:pathLst>
                <a:path w="1347732" h="1320019">
                  <a:moveTo>
                    <a:pt x="53651" y="0"/>
                  </a:moveTo>
                  <a:lnTo>
                    <a:pt x="1294081" y="0"/>
                  </a:lnTo>
                  <a:cubicBezTo>
                    <a:pt x="1308310" y="0"/>
                    <a:pt x="1321956" y="5652"/>
                    <a:pt x="1332018" y="15714"/>
                  </a:cubicBezTo>
                  <a:cubicBezTo>
                    <a:pt x="1342079" y="25775"/>
                    <a:pt x="1347732" y="39422"/>
                    <a:pt x="1347732" y="53651"/>
                  </a:cubicBezTo>
                  <a:lnTo>
                    <a:pt x="1347732" y="1266368"/>
                  </a:lnTo>
                  <a:cubicBezTo>
                    <a:pt x="1347732" y="1280597"/>
                    <a:pt x="1342079" y="1294243"/>
                    <a:pt x="1332018" y="1304305"/>
                  </a:cubicBezTo>
                  <a:cubicBezTo>
                    <a:pt x="1321956" y="1314366"/>
                    <a:pt x="1308310" y="1320019"/>
                    <a:pt x="1294081" y="1320019"/>
                  </a:cubicBezTo>
                  <a:lnTo>
                    <a:pt x="53651" y="1320019"/>
                  </a:lnTo>
                  <a:cubicBezTo>
                    <a:pt x="39422" y="1320019"/>
                    <a:pt x="25775" y="1314366"/>
                    <a:pt x="15714" y="1304305"/>
                  </a:cubicBezTo>
                  <a:cubicBezTo>
                    <a:pt x="5652" y="1294243"/>
                    <a:pt x="0" y="1280597"/>
                    <a:pt x="0" y="1266368"/>
                  </a:cubicBezTo>
                  <a:lnTo>
                    <a:pt x="0" y="53651"/>
                  </a:lnTo>
                  <a:cubicBezTo>
                    <a:pt x="0" y="39422"/>
                    <a:pt x="5652" y="25775"/>
                    <a:pt x="15714" y="15714"/>
                  </a:cubicBezTo>
                  <a:cubicBezTo>
                    <a:pt x="25775" y="5652"/>
                    <a:pt x="39422" y="0"/>
                    <a:pt x="53651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347732" cy="134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8417" y="7188785"/>
            <a:ext cx="5503900" cy="2875579"/>
            <a:chOff x="0" y="0"/>
            <a:chExt cx="1449587" cy="7573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9587" cy="757354"/>
            </a:xfrm>
            <a:custGeom>
              <a:avLst/>
              <a:gdLst/>
              <a:ahLst/>
              <a:cxnLst/>
              <a:rect l="l" t="t" r="r" b="b"/>
              <a:pathLst>
                <a:path w="1449587" h="757354">
                  <a:moveTo>
                    <a:pt x="47825" y="0"/>
                  </a:moveTo>
                  <a:lnTo>
                    <a:pt x="1401762" y="0"/>
                  </a:lnTo>
                  <a:cubicBezTo>
                    <a:pt x="1428175" y="0"/>
                    <a:pt x="1449587" y="21412"/>
                    <a:pt x="1449587" y="47825"/>
                  </a:cubicBezTo>
                  <a:lnTo>
                    <a:pt x="1449587" y="709529"/>
                  </a:lnTo>
                  <a:cubicBezTo>
                    <a:pt x="1449587" y="722213"/>
                    <a:pt x="1444548" y="734378"/>
                    <a:pt x="1435579" y="743347"/>
                  </a:cubicBezTo>
                  <a:cubicBezTo>
                    <a:pt x="1426610" y="752316"/>
                    <a:pt x="1414446" y="757354"/>
                    <a:pt x="1401762" y="757354"/>
                  </a:cubicBezTo>
                  <a:lnTo>
                    <a:pt x="47825" y="757354"/>
                  </a:lnTo>
                  <a:cubicBezTo>
                    <a:pt x="35141" y="757354"/>
                    <a:pt x="22977" y="752316"/>
                    <a:pt x="14008" y="743347"/>
                  </a:cubicBezTo>
                  <a:cubicBezTo>
                    <a:pt x="5039" y="734378"/>
                    <a:pt x="0" y="722213"/>
                    <a:pt x="0" y="709529"/>
                  </a:cubicBezTo>
                  <a:lnTo>
                    <a:pt x="0" y="47825"/>
                  </a:lnTo>
                  <a:cubicBezTo>
                    <a:pt x="0" y="35141"/>
                    <a:pt x="5039" y="22977"/>
                    <a:pt x="14008" y="14008"/>
                  </a:cubicBezTo>
                  <a:cubicBezTo>
                    <a:pt x="22977" y="5039"/>
                    <a:pt x="35141" y="0"/>
                    <a:pt x="47825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49587" cy="785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63086"/>
            <a:ext cx="1349232" cy="1314377"/>
          </a:xfrm>
          <a:custGeom>
            <a:avLst/>
            <a:gdLst/>
            <a:ahLst/>
            <a:cxnLst/>
            <a:rect l="l" t="t" r="r" b="b"/>
            <a:pathLst>
              <a:path w="1349232" h="1314377">
                <a:moveTo>
                  <a:pt x="0" y="0"/>
                </a:moveTo>
                <a:lnTo>
                  <a:pt x="1349232" y="0"/>
                </a:lnTo>
                <a:lnTo>
                  <a:pt x="1349232" y="1314376"/>
                </a:lnTo>
                <a:lnTo>
                  <a:pt x="0" y="131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19207" y="426628"/>
            <a:ext cx="1014774" cy="987291"/>
          </a:xfrm>
          <a:custGeom>
            <a:avLst/>
            <a:gdLst/>
            <a:ahLst/>
            <a:cxnLst/>
            <a:rect l="l" t="t" r="r" b="b"/>
            <a:pathLst>
              <a:path w="1014774" h="987291">
                <a:moveTo>
                  <a:pt x="0" y="0"/>
                </a:moveTo>
                <a:lnTo>
                  <a:pt x="1014775" y="0"/>
                </a:lnTo>
                <a:lnTo>
                  <a:pt x="1014775" y="987291"/>
                </a:lnTo>
                <a:lnTo>
                  <a:pt x="0" y="987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723054" y="3084227"/>
            <a:ext cx="11116155" cy="5097450"/>
          </a:xfrm>
          <a:custGeom>
            <a:avLst/>
            <a:gdLst/>
            <a:ahLst/>
            <a:cxnLst/>
            <a:rect l="l" t="t" r="r" b="b"/>
            <a:pathLst>
              <a:path w="11116155" h="5097450">
                <a:moveTo>
                  <a:pt x="0" y="0"/>
                </a:moveTo>
                <a:lnTo>
                  <a:pt x="11116155" y="0"/>
                </a:lnTo>
                <a:lnTo>
                  <a:pt x="11116155" y="5097450"/>
                </a:lnTo>
                <a:lnTo>
                  <a:pt x="0" y="5097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4277" r="-113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667000" y="120211"/>
            <a:ext cx="12573000" cy="1352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65"/>
              </a:lnSpc>
            </a:pPr>
            <a:r>
              <a:rPr lang="en-US" sz="7975" dirty="0">
                <a:solidFill>
                  <a:srgbClr val="AFDCF6"/>
                </a:solidFill>
                <a:latin typeface="Open Sans Bold"/>
              </a:rPr>
              <a:t>Data Preprocessing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5095" y="2117666"/>
            <a:ext cx="4599718" cy="490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78" lvl="1" indent="-274489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5A7B8F"/>
                </a:solidFill>
                <a:latin typeface="Open Sans"/>
              </a:rPr>
              <a:t>The code </a:t>
            </a:r>
            <a:r>
              <a:rPr lang="en-US" sz="2542">
                <a:solidFill>
                  <a:srgbClr val="5A7B8F"/>
                </a:solidFill>
                <a:latin typeface="Open Sans Bold"/>
              </a:rPr>
              <a:t>loads</a:t>
            </a:r>
            <a:r>
              <a:rPr lang="en-US" sz="2542">
                <a:solidFill>
                  <a:srgbClr val="5A7B8F"/>
                </a:solidFill>
                <a:latin typeface="Open Sans"/>
              </a:rPr>
              <a:t> images from directories of three classes: ‘pneumonia’, ‘normal’, and ‘covid’. </a:t>
            </a:r>
          </a:p>
          <a:p>
            <a:pPr algn="l">
              <a:lnSpc>
                <a:spcPts val="3559"/>
              </a:lnSpc>
            </a:pPr>
            <a:endParaRPr lang="en-US" sz="2542">
              <a:solidFill>
                <a:srgbClr val="5A7B8F"/>
              </a:solidFill>
              <a:latin typeface="Open Sans"/>
            </a:endParaRPr>
          </a:p>
          <a:p>
            <a:pPr marL="548978" lvl="1" indent="-274489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5A7B8F"/>
                </a:solidFill>
                <a:latin typeface="Open Sans"/>
              </a:rPr>
              <a:t>Images are converted to </a:t>
            </a:r>
            <a:r>
              <a:rPr lang="en-US" sz="2542">
                <a:solidFill>
                  <a:srgbClr val="5A7B8F"/>
                </a:solidFill>
                <a:latin typeface="Open Sans Bold"/>
              </a:rPr>
              <a:t>grayscale </a:t>
            </a:r>
            <a:r>
              <a:rPr lang="en-US" sz="2542">
                <a:solidFill>
                  <a:srgbClr val="5A7B8F"/>
                </a:solidFill>
                <a:latin typeface="Open Sans"/>
              </a:rPr>
              <a:t>and </a:t>
            </a:r>
            <a:r>
              <a:rPr lang="en-US" sz="2542">
                <a:solidFill>
                  <a:srgbClr val="5A7B8F"/>
                </a:solidFill>
                <a:latin typeface="Open Sans Bold"/>
              </a:rPr>
              <a:t>resized </a:t>
            </a:r>
            <a:r>
              <a:rPr lang="en-US" sz="2542">
                <a:solidFill>
                  <a:srgbClr val="5A7B8F"/>
                </a:solidFill>
                <a:latin typeface="Open Sans"/>
              </a:rPr>
              <a:t>to </a:t>
            </a:r>
            <a:r>
              <a:rPr lang="en-US" sz="2542">
                <a:solidFill>
                  <a:srgbClr val="5A7B8F"/>
                </a:solidFill>
                <a:latin typeface="Open Sans Bold"/>
              </a:rPr>
              <a:t>150x150</a:t>
            </a:r>
            <a:r>
              <a:rPr lang="en-US" sz="2542">
                <a:solidFill>
                  <a:srgbClr val="5A7B8F"/>
                </a:solidFill>
                <a:latin typeface="Open Sans"/>
              </a:rPr>
              <a:t> pixels and </a:t>
            </a:r>
            <a:r>
              <a:rPr lang="en-US" sz="2542">
                <a:solidFill>
                  <a:srgbClr val="5A7B8F"/>
                </a:solidFill>
                <a:latin typeface="Open Sans Bold"/>
              </a:rPr>
              <a:t>224x224</a:t>
            </a:r>
            <a:r>
              <a:rPr lang="en-US" sz="2542">
                <a:solidFill>
                  <a:srgbClr val="5A7B8F"/>
                </a:solidFill>
                <a:latin typeface="Open Sans"/>
              </a:rPr>
              <a:t> pixels for different models.</a:t>
            </a:r>
          </a:p>
          <a:p>
            <a:pPr algn="l">
              <a:lnSpc>
                <a:spcPts val="3559"/>
              </a:lnSpc>
            </a:pPr>
            <a:endParaRPr lang="en-US" sz="2542">
              <a:solidFill>
                <a:srgbClr val="5A7B8F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0744" y="7296250"/>
            <a:ext cx="5794974" cy="26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5A7B8F"/>
                </a:solidFill>
                <a:latin typeface="Open Sans"/>
              </a:rPr>
              <a:t>Image Preprocessing includes </a:t>
            </a:r>
            <a:r>
              <a:rPr lang="en-US" sz="2499" dirty="0">
                <a:solidFill>
                  <a:srgbClr val="5A7B8F"/>
                </a:solidFill>
                <a:latin typeface="Open Sans Bold"/>
              </a:rPr>
              <a:t>diaphragm removal algorithm, splitting the image into three different channels, applying bilateral filter and histogram equalization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933594" y="2711515"/>
            <a:ext cx="16594519" cy="166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0"/>
              </a:lnSpc>
            </a:pPr>
            <a:r>
              <a:rPr lang="en-US" sz="3164" dirty="0">
                <a:solidFill>
                  <a:srgbClr val="2B3E92"/>
                </a:solidFill>
                <a:latin typeface="Open Sans"/>
              </a:rPr>
              <a:t>Data augmentation was implemented to increase the size of the dataset by applying</a:t>
            </a:r>
          </a:p>
          <a:p>
            <a:pPr algn="ctr">
              <a:lnSpc>
                <a:spcPts val="4430"/>
              </a:lnSpc>
            </a:pPr>
            <a:r>
              <a:rPr lang="en-US" sz="3164" dirty="0">
                <a:solidFill>
                  <a:srgbClr val="2B3E92"/>
                </a:solidFill>
                <a:latin typeface="Open Sans"/>
              </a:rPr>
              <a:t>various image transformations, such as randomly zooming, flipping, shifting</a:t>
            </a:r>
          </a:p>
          <a:p>
            <a:pPr algn="ctr">
              <a:lnSpc>
                <a:spcPts val="4430"/>
              </a:lnSpc>
            </a:pPr>
            <a:endParaRPr lang="en-US" sz="3164" dirty="0">
              <a:solidFill>
                <a:srgbClr val="2B3E92"/>
              </a:solidFill>
              <a:latin typeface="Open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2334941" y="5143500"/>
            <a:ext cx="5431419" cy="4607895"/>
            <a:chOff x="0" y="0"/>
            <a:chExt cx="1430497" cy="12136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0497" cy="1213602"/>
            </a:xfrm>
            <a:custGeom>
              <a:avLst/>
              <a:gdLst/>
              <a:ahLst/>
              <a:cxnLst/>
              <a:rect l="l" t="t" r="r" b="b"/>
              <a:pathLst>
                <a:path w="1430497" h="1213602">
                  <a:moveTo>
                    <a:pt x="48463" y="0"/>
                  </a:moveTo>
                  <a:lnTo>
                    <a:pt x="1382034" y="0"/>
                  </a:lnTo>
                  <a:cubicBezTo>
                    <a:pt x="1408799" y="0"/>
                    <a:pt x="1430497" y="21698"/>
                    <a:pt x="1430497" y="48463"/>
                  </a:cubicBezTo>
                  <a:lnTo>
                    <a:pt x="1430497" y="1165138"/>
                  </a:lnTo>
                  <a:cubicBezTo>
                    <a:pt x="1430497" y="1191904"/>
                    <a:pt x="1408799" y="1213602"/>
                    <a:pt x="1382034" y="1213602"/>
                  </a:cubicBezTo>
                  <a:lnTo>
                    <a:pt x="48463" y="1213602"/>
                  </a:lnTo>
                  <a:cubicBezTo>
                    <a:pt x="35610" y="1213602"/>
                    <a:pt x="23283" y="1208496"/>
                    <a:pt x="14195" y="1199407"/>
                  </a:cubicBezTo>
                  <a:cubicBezTo>
                    <a:pt x="5106" y="1190319"/>
                    <a:pt x="0" y="1177992"/>
                    <a:pt x="0" y="1165138"/>
                  </a:cubicBezTo>
                  <a:lnTo>
                    <a:pt x="0" y="48463"/>
                  </a:lnTo>
                  <a:cubicBezTo>
                    <a:pt x="0" y="21698"/>
                    <a:pt x="21698" y="0"/>
                    <a:pt x="48463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430497" cy="1242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75262" y="4875877"/>
            <a:ext cx="5025077" cy="5097026"/>
          </a:xfrm>
          <a:custGeom>
            <a:avLst/>
            <a:gdLst/>
            <a:ahLst/>
            <a:cxnLst/>
            <a:rect l="l" t="t" r="r" b="b"/>
            <a:pathLst>
              <a:path w="5025077" h="5097026">
                <a:moveTo>
                  <a:pt x="0" y="0"/>
                </a:moveTo>
                <a:lnTo>
                  <a:pt x="5025077" y="0"/>
                </a:lnTo>
                <a:lnTo>
                  <a:pt x="5025077" y="5097026"/>
                </a:lnTo>
                <a:lnTo>
                  <a:pt x="0" y="5097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2" b="-4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654492" y="4889694"/>
            <a:ext cx="4969491" cy="5083209"/>
          </a:xfrm>
          <a:custGeom>
            <a:avLst/>
            <a:gdLst/>
            <a:ahLst/>
            <a:cxnLst/>
            <a:rect l="l" t="t" r="r" b="b"/>
            <a:pathLst>
              <a:path w="4969491" h="5083209">
                <a:moveTo>
                  <a:pt x="0" y="0"/>
                </a:moveTo>
                <a:lnTo>
                  <a:pt x="4969491" y="0"/>
                </a:lnTo>
                <a:lnTo>
                  <a:pt x="4969491" y="5083209"/>
                </a:lnTo>
                <a:lnTo>
                  <a:pt x="0" y="508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708355" y="758507"/>
            <a:ext cx="10451999" cy="150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dirty="0">
                <a:solidFill>
                  <a:srgbClr val="1E5B82"/>
                </a:solidFill>
                <a:latin typeface="Open Sans Bold"/>
              </a:rPr>
              <a:t>Data </a:t>
            </a:r>
            <a:r>
              <a:rPr lang="en-US" sz="8000" dirty="0">
                <a:solidFill>
                  <a:srgbClr val="1E5B82"/>
                </a:solidFill>
                <a:latin typeface="Open Sans Bold"/>
              </a:rPr>
              <a:t>Augmentation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34941" y="5311034"/>
            <a:ext cx="5116335" cy="418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1A4D6D"/>
                </a:solidFill>
                <a:latin typeface="Open Sans"/>
              </a:rPr>
              <a:t>    rotation_range=20,</a:t>
            </a:r>
          </a:p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1A4D6D"/>
                </a:solidFill>
                <a:latin typeface="Open Sans"/>
              </a:rPr>
              <a:t>    width_shift_range=0.2,</a:t>
            </a:r>
          </a:p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1A4D6D"/>
                </a:solidFill>
                <a:latin typeface="Open Sans"/>
              </a:rPr>
              <a:t>    height_shift_range=0.2,</a:t>
            </a:r>
          </a:p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1A4D6D"/>
                </a:solidFill>
                <a:latin typeface="Open Sans"/>
              </a:rPr>
              <a:t>    shear_range=0.2,</a:t>
            </a:r>
          </a:p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1A4D6D"/>
                </a:solidFill>
                <a:latin typeface="Open Sans"/>
              </a:rPr>
              <a:t>    zoom_range=0.2,</a:t>
            </a:r>
          </a:p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1A4D6D"/>
                </a:solidFill>
                <a:latin typeface="Open Sans"/>
              </a:rPr>
              <a:t>    horizontal_flip=True,</a:t>
            </a:r>
          </a:p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1A4D6D"/>
                </a:solidFill>
                <a:latin typeface="Open Sans"/>
              </a:rPr>
              <a:t>    fill_mode='nearest'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347784" y="791986"/>
            <a:ext cx="1318286" cy="1282582"/>
          </a:xfrm>
          <a:custGeom>
            <a:avLst/>
            <a:gdLst/>
            <a:ahLst/>
            <a:cxnLst/>
            <a:rect l="l" t="t" r="r" b="b"/>
            <a:pathLst>
              <a:path w="1318286" h="1282582">
                <a:moveTo>
                  <a:pt x="0" y="0"/>
                </a:moveTo>
                <a:lnTo>
                  <a:pt x="1318286" y="0"/>
                </a:lnTo>
                <a:lnTo>
                  <a:pt x="1318286" y="1282582"/>
                </a:lnTo>
                <a:lnTo>
                  <a:pt x="0" y="1282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52753" y="1028700"/>
            <a:ext cx="1268173" cy="1235412"/>
          </a:xfrm>
          <a:custGeom>
            <a:avLst/>
            <a:gdLst/>
            <a:ahLst/>
            <a:cxnLst/>
            <a:rect l="l" t="t" r="r" b="b"/>
            <a:pathLst>
              <a:path w="1268173" h="1235412">
                <a:moveTo>
                  <a:pt x="0" y="0"/>
                </a:moveTo>
                <a:lnTo>
                  <a:pt x="1268173" y="0"/>
                </a:lnTo>
                <a:lnTo>
                  <a:pt x="1268173" y="1235412"/>
                </a:lnTo>
                <a:lnTo>
                  <a:pt x="0" y="1235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5592" y="2702822"/>
            <a:ext cx="7217740" cy="6881659"/>
          </a:xfrm>
          <a:custGeom>
            <a:avLst/>
            <a:gdLst/>
            <a:ahLst/>
            <a:cxnLst/>
            <a:rect l="l" t="t" r="r" b="b"/>
            <a:pathLst>
              <a:path w="7217740" h="6881659">
                <a:moveTo>
                  <a:pt x="0" y="0"/>
                </a:moveTo>
                <a:lnTo>
                  <a:pt x="7217739" y="0"/>
                </a:lnTo>
                <a:lnTo>
                  <a:pt x="7217739" y="6881658"/>
                </a:lnTo>
                <a:lnTo>
                  <a:pt x="0" y="688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1741" y="2676563"/>
            <a:ext cx="7261345" cy="6907917"/>
          </a:xfrm>
          <a:custGeom>
            <a:avLst/>
            <a:gdLst/>
            <a:ahLst/>
            <a:cxnLst/>
            <a:rect l="l" t="t" r="r" b="b"/>
            <a:pathLst>
              <a:path w="7261345" h="6907917">
                <a:moveTo>
                  <a:pt x="0" y="0"/>
                </a:moveTo>
                <a:lnTo>
                  <a:pt x="7261345" y="0"/>
                </a:lnTo>
                <a:lnTo>
                  <a:pt x="7261345" y="6907917"/>
                </a:lnTo>
                <a:lnTo>
                  <a:pt x="0" y="6907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999413" y="1860057"/>
            <a:ext cx="1794867" cy="59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5"/>
              </a:lnSpc>
              <a:spcBef>
                <a:spcPct val="0"/>
              </a:spcBef>
            </a:pPr>
            <a:r>
              <a:rPr lang="en-US" sz="3511">
                <a:solidFill>
                  <a:srgbClr val="1A4D6D"/>
                </a:solidFill>
                <a:latin typeface="Open Sans"/>
              </a:rPr>
              <a:t>Model 1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4980" y="1860057"/>
            <a:ext cx="1794867" cy="59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5"/>
              </a:lnSpc>
              <a:spcBef>
                <a:spcPct val="0"/>
              </a:spcBef>
            </a:pPr>
            <a:r>
              <a:rPr lang="en-US" sz="3511">
                <a:solidFill>
                  <a:srgbClr val="1A4D6D"/>
                </a:solidFill>
                <a:latin typeface="Open Sans"/>
              </a:rPr>
              <a:t>Model 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67685" y="429818"/>
            <a:ext cx="13595925" cy="84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9"/>
              </a:lnSpc>
            </a:pPr>
            <a:r>
              <a:rPr lang="en-US" sz="4935">
                <a:solidFill>
                  <a:srgbClr val="1A4D6D"/>
                </a:solidFill>
                <a:latin typeface="Open Sans Bold"/>
              </a:rPr>
              <a:t>Model Architecture Visual Representation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545</Words>
  <Application>Microsoft Office PowerPoint</Application>
  <PresentationFormat>Custom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Open Sans</vt:lpstr>
      <vt:lpstr>Canva Sans</vt:lpstr>
      <vt:lpstr>Calibri</vt:lpstr>
      <vt:lpstr>Arial</vt:lpstr>
      <vt:lpstr>Open Sans Bold Italics</vt:lpstr>
      <vt:lpstr>Aileron Ultra-Bold</vt:lpstr>
      <vt:lpstr>Open Sans Bold</vt:lpstr>
      <vt:lpstr>Open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aim of the project were: to develop a CNN to classify chest X-ray images into three categories: Pnemonia, Normal and COVID-19 It can serve as a tool to support therapists by offering a reliable second opinion, increasing diagnostic accuracy and</dc:title>
  <cp:lastModifiedBy>Hien Ha Minh</cp:lastModifiedBy>
  <cp:revision>6</cp:revision>
  <dcterms:created xsi:type="dcterms:W3CDTF">2006-08-16T00:00:00Z</dcterms:created>
  <dcterms:modified xsi:type="dcterms:W3CDTF">2024-06-10T20:38:11Z</dcterms:modified>
  <dc:identifier>DAGHfSQiUbY</dc:identifier>
</cp:coreProperties>
</file>